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85" r:id="rId2"/>
  </p:sldMasterIdLst>
  <p:notesMasterIdLst>
    <p:notesMasterId r:id="rId26"/>
  </p:notesMasterIdLst>
  <p:sldIdLst>
    <p:sldId id="256" r:id="rId3"/>
    <p:sldId id="259" r:id="rId4"/>
    <p:sldId id="260" r:id="rId5"/>
    <p:sldId id="325" r:id="rId6"/>
    <p:sldId id="261" r:id="rId7"/>
    <p:sldId id="298" r:id="rId8"/>
    <p:sldId id="328" r:id="rId9"/>
    <p:sldId id="333" r:id="rId10"/>
    <p:sldId id="329" r:id="rId11"/>
    <p:sldId id="337" r:id="rId12"/>
    <p:sldId id="330" r:id="rId13"/>
    <p:sldId id="335" r:id="rId14"/>
    <p:sldId id="336" r:id="rId15"/>
    <p:sldId id="331" r:id="rId16"/>
    <p:sldId id="341" r:id="rId17"/>
    <p:sldId id="327" r:id="rId18"/>
    <p:sldId id="338" r:id="rId19"/>
    <p:sldId id="322" r:id="rId20"/>
    <p:sldId id="332" r:id="rId21"/>
    <p:sldId id="340" r:id="rId22"/>
    <p:sldId id="321" r:id="rId23"/>
    <p:sldId id="326" r:id="rId24"/>
    <p:sldId id="324" r:id="rId25"/>
  </p:sldIdLst>
  <p:sldSz cx="12192000" cy="6858000"/>
  <p:notesSz cx="6735763" cy="9866313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roxima Nova" panose="020B060402020202020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7" roundtripDataSignature="AMtx7mgfZgGIxNiDAkw1Z9/CvFj+3iPS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DEF30F-953E-4A93-999C-9DC0786D2012}">
  <a:tblStyle styleId="{B2DEF30F-953E-4A93-999C-9DC0786D2012}" styleName="Table_0">
    <a:wholeTbl>
      <a:tcTxStyle b="off" i="off">
        <a:font>
          <a:latin typeface="Cambria"/>
          <a:ea typeface="Cambria"/>
          <a:cs typeface="Cambr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mbria"/>
          <a:ea typeface="Cambria"/>
          <a:cs typeface="Cambr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mbria"/>
          <a:ea typeface="Cambria"/>
          <a:cs typeface="Cambr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mbria"/>
          <a:ea typeface="Cambria"/>
          <a:cs typeface="Cambr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87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90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4" y="1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66500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:notes"/>
          <p:cNvSpPr txBox="1">
            <a:spLocks noGrp="1"/>
          </p:cNvSpPr>
          <p:nvPr>
            <p:ph type="sldNum" idx="12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084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4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:notes"/>
          <p:cNvSpPr txBox="1">
            <a:spLocks noGrp="1"/>
          </p:cNvSpPr>
          <p:nvPr>
            <p:ph type="sldNum" idx="12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308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9746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a0ab08c92a_0_9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00" cy="388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g2a0ab08c92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7497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5788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6499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431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2423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5149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519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577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651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2096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6011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097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2291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66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4" name="Google Shape;1294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777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1973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2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6205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6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726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2" name="Google Shape;1312;p68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68:notes"/>
          <p:cNvSpPr txBox="1">
            <a:spLocks noGrp="1"/>
          </p:cNvSpPr>
          <p:nvPr>
            <p:ph type="sldNum" idx="12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23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8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0"/>
          <p:cNvSpPr txBox="1"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mbr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0"/>
          <p:cNvSpPr txBox="1">
            <a:spLocks noGrp="1"/>
          </p:cNvSpPr>
          <p:nvPr>
            <p:ph type="body" idx="1"/>
          </p:nvPr>
        </p:nvSpPr>
        <p:spPr>
          <a:xfrm>
            <a:off x="831851" y="4589481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70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0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0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1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1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1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7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lvl="1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lvl="2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lvl="3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lvl="4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lvl="5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lvl="6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lvl="7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lvl="8" indent="0" algn="r">
              <a:buClr>
                <a:srgbClr val="888888"/>
              </a:buClr>
              <a:buSzPts val="1200"/>
              <a:buFont typeface="Cambria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6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6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86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86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86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6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6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6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7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7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7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7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8"/>
          <p:cNvSpPr txBox="1">
            <a:spLocks noGrp="1"/>
          </p:cNvSpPr>
          <p:nvPr>
            <p:ph type="body" idx="1"/>
          </p:nvPr>
        </p:nvSpPr>
        <p:spPr>
          <a:xfrm>
            <a:off x="5183188" y="987443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2" name="Google Shape;72;p8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88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8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8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9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89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9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89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0"/>
          <p:cNvSpPr txBox="1">
            <a:spLocks noGrp="1"/>
          </p:cNvSpPr>
          <p:nvPr>
            <p:ph type="title"/>
          </p:nvPr>
        </p:nvSpPr>
        <p:spPr>
          <a:xfrm rot="5400000">
            <a:off x="7133433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90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90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0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90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5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85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85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mbr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9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1" name="Google Shape;251;p98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98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98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9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9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99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99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99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0"/>
          <p:cNvSpPr txBox="1"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mbr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00"/>
          <p:cNvSpPr txBox="1">
            <a:spLocks noGrp="1"/>
          </p:cNvSpPr>
          <p:nvPr>
            <p:ph type="body" idx="1"/>
          </p:nvPr>
        </p:nvSpPr>
        <p:spPr>
          <a:xfrm>
            <a:off x="831851" y="4589481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3" name="Google Shape;263;p100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100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100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1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0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10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101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01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01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2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02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6" name="Google Shape;276;p102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102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8" name="Google Shape;278;p102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102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02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102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3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03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03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03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04"/>
          <p:cNvSpPr txBox="1">
            <a:spLocks noGrp="1"/>
          </p:cNvSpPr>
          <p:nvPr>
            <p:ph type="body" idx="1"/>
          </p:nvPr>
        </p:nvSpPr>
        <p:spPr>
          <a:xfrm>
            <a:off x="5183188" y="987443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90" name="Google Shape;290;p10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1" name="Google Shape;291;p104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04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04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105"/>
          <p:cNvSpPr>
            <a:spLocks noGrp="1"/>
          </p:cNvSpPr>
          <p:nvPr>
            <p:ph type="pic" idx="2"/>
          </p:nvPr>
        </p:nvSpPr>
        <p:spPr>
          <a:xfrm>
            <a:off x="5183188" y="987443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10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8" name="Google Shape;298;p105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105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105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6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0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106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06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06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07"/>
          <p:cNvSpPr txBox="1">
            <a:spLocks noGrp="1"/>
          </p:cNvSpPr>
          <p:nvPr>
            <p:ph type="title"/>
          </p:nvPr>
        </p:nvSpPr>
        <p:spPr>
          <a:xfrm rot="5400000">
            <a:off x="7133433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107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107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07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07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9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mbria"/>
              <a:buNone/>
              <a:defRPr sz="4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2" name="Google Shape;12;p69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3" name="Google Shape;13;p69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" name="Google Shape;14;p69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84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mbria"/>
              <a:buNone/>
              <a:defRPr sz="4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0" name="Google Shape;240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41" name="Google Shape;241;p84"/>
          <p:cNvSpPr txBox="1">
            <a:spLocks noGrp="1"/>
          </p:cNvSpPr>
          <p:nvPr>
            <p:ph type="dt" idx="10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42" name="Google Shape;242;p84"/>
          <p:cNvSpPr txBox="1">
            <a:spLocks noGrp="1"/>
          </p:cNvSpPr>
          <p:nvPr>
            <p:ph type="ftr" idx="11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43" name="Google Shape;243;p84"/>
          <p:cNvSpPr txBox="1">
            <a:spLocks noGrp="1"/>
          </p:cNvSpPr>
          <p:nvPr>
            <p:ph type="sldNum" idx="12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toon.com/online-presentation/dYwanGREGzo/?mode=movie&amp;published_from=studio#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powtoon.com/c/dYwanGREGzo/1/m" TargetMode="External"/><Relationship Id="rId4" Type="http://schemas.openxmlformats.org/officeDocument/2006/relationships/hyperlink" Target="https://www.powtoon.com/ws/bAWAaKvo1qf/1/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watch?v=p46ez8jwt23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kenguru23.ru/" TargetMode="External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jpg"/><Relationship Id="rId5" Type="http://schemas.openxmlformats.org/officeDocument/2006/relationships/image" Target="../media/image2.jpg"/><Relationship Id="rId4" Type="http://schemas.openxmlformats.org/officeDocument/2006/relationships/hyperlink" Target="https://vk.com/kenguru_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"/>
          <p:cNvSpPr/>
          <p:nvPr/>
        </p:nvSpPr>
        <p:spPr>
          <a:xfrm>
            <a:off x="-82427" y="1823441"/>
            <a:ext cx="220678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МАДОУ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«ДС № 23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г. Челябинска</a:t>
            </a:r>
            <a:r>
              <a:rPr lang="ru-RU" sz="24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» </a:t>
            </a:r>
            <a:endParaRPr/>
          </a:p>
        </p:txBody>
      </p:sp>
      <p:pic>
        <p:nvPicPr>
          <p:cNvPr id="319" name="Google Shape;319;p1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"/>
          <p:cNvSpPr/>
          <p:nvPr/>
        </p:nvSpPr>
        <p:spPr>
          <a:xfrm>
            <a:off x="2124354" y="1491560"/>
            <a:ext cx="944849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 dirty="0" smtClean="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модели РППС на территории и прогулочных площадках ДОУ</a:t>
            </a:r>
            <a:endParaRPr sz="4000" b="1" i="0" u="none" strike="noStrike" cap="none" dirty="0">
              <a:solidFill>
                <a:srgbClr val="00B0F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22" name="Google Shape;32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19603" y="4103926"/>
            <a:ext cx="863600" cy="86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"/>
          <p:cNvSpPr/>
          <p:nvPr/>
        </p:nvSpPr>
        <p:spPr>
          <a:xfrm>
            <a:off x="2978331" y="3108155"/>
            <a:ext cx="7555083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</a:t>
            </a:r>
            <a:r>
              <a:rPr lang="ru-RU" sz="36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 принципу «</a:t>
            </a:r>
            <a:r>
              <a:rPr lang="ru-RU" sz="3600" b="1" i="0" u="none" strike="noStrike" cap="none" dirty="0" err="1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Антихрупкости</a:t>
            </a:r>
            <a:r>
              <a:rPr lang="ru-RU" sz="3600" b="1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»</a:t>
            </a:r>
            <a:endParaRPr sz="3600" b="1" i="0" u="none" strike="noStrike" cap="none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rgbClr val="73737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0" i="0" u="none" strike="noStrike" cap="none" dirty="0">
                <a:solidFill>
                  <a:srgbClr val="73737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                                                          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300"/>
              <a:buFont typeface="Proxima Nova"/>
              <a:buNone/>
            </a:pPr>
            <a:r>
              <a:rPr lang="ru-RU" sz="1300" b="0" i="0" u="none" strike="noStrike" cap="none" dirty="0">
                <a:solidFill>
                  <a:srgbClr val="73737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                                                                                                                             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4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"/>
          <p:cNvSpPr/>
          <p:nvPr/>
        </p:nvSpPr>
        <p:spPr>
          <a:xfrm>
            <a:off x="2124354" y="264992"/>
            <a:ext cx="944849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0" u="none" strike="noStrike" cap="none" dirty="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Компоненты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0" u="none" strike="noStrike" cap="none" dirty="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развивающей образовательной </a:t>
            </a:r>
            <a:r>
              <a:rPr lang="ru-RU" sz="3000" b="1" i="0" u="none" strike="noStrike" cap="none" dirty="0" smtClean="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среды</a:t>
            </a:r>
            <a:endParaRPr sz="3000" b="1" i="0" u="none" strike="noStrike" cap="none" dirty="0">
              <a:solidFill>
                <a:srgbClr val="00B0F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51" name="Google Shape;351;p4"/>
          <p:cNvSpPr/>
          <p:nvPr/>
        </p:nvSpPr>
        <p:spPr>
          <a:xfrm>
            <a:off x="-82427" y="1823441"/>
            <a:ext cx="220678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МАДОУ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«ДС № 23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г. Челябинска</a:t>
            </a:r>
            <a:r>
              <a:rPr lang="ru-RU" sz="2400" b="1" i="0" u="none" strike="noStrike" cap="none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» </a:t>
            </a:r>
            <a:endParaRPr/>
          </a:p>
        </p:txBody>
      </p:sp>
      <p:grpSp>
        <p:nvGrpSpPr>
          <p:cNvPr id="352" name="Google Shape;352;p4"/>
          <p:cNvGrpSpPr/>
          <p:nvPr/>
        </p:nvGrpSpPr>
        <p:grpSpPr>
          <a:xfrm>
            <a:off x="8913682" y="2287238"/>
            <a:ext cx="2724942" cy="3674914"/>
            <a:chOff x="1581" y="0"/>
            <a:chExt cx="2461067" cy="4138711"/>
          </a:xfrm>
        </p:grpSpPr>
        <p:sp>
          <p:nvSpPr>
            <p:cNvPr id="353" name="Google Shape;353;p4"/>
            <p:cNvSpPr/>
            <p:nvPr/>
          </p:nvSpPr>
          <p:spPr>
            <a:xfrm>
              <a:off x="1581" y="0"/>
              <a:ext cx="2461067" cy="4138711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1581" y="896190"/>
              <a:ext cx="2461067" cy="1655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0" i="0" u="none" strike="noStrike" cap="none" dirty="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Взаимодействие участников образовательного процесса</a:t>
              </a:r>
              <a:endParaRPr sz="2400" b="0" i="0" u="none" strike="noStrike" cap="none" dirty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grpSp>
        <p:nvGrpSpPr>
          <p:cNvPr id="355" name="Google Shape;355;p4"/>
          <p:cNvGrpSpPr/>
          <p:nvPr/>
        </p:nvGrpSpPr>
        <p:grpSpPr>
          <a:xfrm>
            <a:off x="2361460" y="2287237"/>
            <a:ext cx="2877065" cy="3776211"/>
            <a:chOff x="3237" y="0"/>
            <a:chExt cx="3885140" cy="4138711"/>
          </a:xfrm>
        </p:grpSpPr>
        <p:sp>
          <p:nvSpPr>
            <p:cNvPr id="356" name="Google Shape;356;p4"/>
            <p:cNvSpPr/>
            <p:nvPr/>
          </p:nvSpPr>
          <p:spPr>
            <a:xfrm>
              <a:off x="3237" y="0"/>
              <a:ext cx="3708155" cy="4138711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180222" y="1035087"/>
              <a:ext cx="3708155" cy="1655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200" b="0" i="0" u="none" strike="noStrike" cap="none" dirty="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Развивающая предметно-пространственная среда</a:t>
              </a:r>
              <a:endParaRPr sz="2200" b="0" i="0" u="none" strike="noStrike" cap="none" dirty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grpSp>
        <p:nvGrpSpPr>
          <p:cNvPr id="360" name="Google Shape;360;p4"/>
          <p:cNvGrpSpPr/>
          <p:nvPr/>
        </p:nvGrpSpPr>
        <p:grpSpPr>
          <a:xfrm>
            <a:off x="5510304" y="2287238"/>
            <a:ext cx="2859819" cy="3674914"/>
            <a:chOff x="-70219" y="0"/>
            <a:chExt cx="7604250" cy="4138711"/>
          </a:xfrm>
        </p:grpSpPr>
        <p:sp>
          <p:nvSpPr>
            <p:cNvPr id="361" name="Google Shape;361;p4"/>
            <p:cNvSpPr/>
            <p:nvPr/>
          </p:nvSpPr>
          <p:spPr>
            <a:xfrm>
              <a:off x="0" y="0"/>
              <a:ext cx="7534031" cy="4138711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-70219" y="873373"/>
              <a:ext cx="7534031" cy="1655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7150" tIns="327150" rIns="327150" bIns="32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0" i="0" u="none" strike="noStrike" cap="none" dirty="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Содержание образования</a:t>
              </a:r>
              <a:endParaRPr dirty="0"/>
            </a:p>
          </p:txBody>
        </p:sp>
      </p:grpSp>
      <p:sp>
        <p:nvSpPr>
          <p:cNvPr id="364" name="Google Shape;364;p4"/>
          <p:cNvSpPr/>
          <p:nvPr/>
        </p:nvSpPr>
        <p:spPr>
          <a:xfrm rot="7696537">
            <a:off x="4262522" y="1642913"/>
            <a:ext cx="684879" cy="15570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65" name="Google Shape;365;p4"/>
          <p:cNvSpPr/>
          <p:nvPr/>
        </p:nvSpPr>
        <p:spPr>
          <a:xfrm rot="3249363">
            <a:off x="9628460" y="1740687"/>
            <a:ext cx="684879" cy="15570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66" name="Google Shape;366;p4"/>
          <p:cNvSpPr/>
          <p:nvPr/>
        </p:nvSpPr>
        <p:spPr>
          <a:xfrm rot="5400000">
            <a:off x="6702788" y="1755795"/>
            <a:ext cx="636549" cy="13529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" name="5-конечная звезда 1"/>
          <p:cNvSpPr/>
          <p:nvPr/>
        </p:nvSpPr>
        <p:spPr>
          <a:xfrm>
            <a:off x="2699657" y="2429691"/>
            <a:ext cx="1034804" cy="94052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"/>
          <p:cNvSpPr/>
          <p:nvPr/>
        </p:nvSpPr>
        <p:spPr>
          <a:xfrm>
            <a:off x="4735902" y="2474771"/>
            <a:ext cx="2838090" cy="500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225" tIns="81275" rIns="142225" bIns="81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Воспитанники</a:t>
            </a:r>
            <a:endParaRPr/>
          </a:p>
        </p:txBody>
      </p:sp>
      <p:grpSp>
        <p:nvGrpSpPr>
          <p:cNvPr id="372" name="Google Shape;372;p5"/>
          <p:cNvGrpSpPr/>
          <p:nvPr/>
        </p:nvGrpSpPr>
        <p:grpSpPr>
          <a:xfrm>
            <a:off x="5143146" y="2499782"/>
            <a:ext cx="2828668" cy="525961"/>
            <a:chOff x="702609" y="2477487"/>
            <a:chExt cx="1407421" cy="472362"/>
          </a:xfrm>
        </p:grpSpPr>
        <p:sp>
          <p:nvSpPr>
            <p:cNvPr id="373" name="Google Shape;373;p5"/>
            <p:cNvSpPr/>
            <p:nvPr/>
          </p:nvSpPr>
          <p:spPr>
            <a:xfrm>
              <a:off x="719515" y="2477487"/>
              <a:ext cx="1390515" cy="449119"/>
            </a:xfrm>
            <a:prstGeom prst="rect">
              <a:avLst/>
            </a:prstGeom>
            <a:solidFill>
              <a:srgbClr val="FF0000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5"/>
            <p:cNvSpPr/>
            <p:nvPr/>
          </p:nvSpPr>
          <p:spPr>
            <a:xfrm>
              <a:off x="702609" y="2500730"/>
              <a:ext cx="1390515" cy="4491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142225" tIns="81275" rIns="142225" bIns="81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Воспитанники</a:t>
              </a:r>
              <a:endParaRPr/>
            </a:p>
          </p:txBody>
        </p:sp>
      </p:grpSp>
      <p:sp>
        <p:nvSpPr>
          <p:cNvPr id="381" name="Google Shape;381;p5"/>
          <p:cNvSpPr/>
          <p:nvPr/>
        </p:nvSpPr>
        <p:spPr>
          <a:xfrm>
            <a:off x="3645765" y="1757012"/>
            <a:ext cx="1284142" cy="51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225" tIns="81275" rIns="142225" bIns="81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Педагоги</a:t>
            </a:r>
            <a:endParaRPr/>
          </a:p>
        </p:txBody>
      </p:sp>
      <p:sp>
        <p:nvSpPr>
          <p:cNvPr id="391" name="Google Shape;391;p5"/>
          <p:cNvSpPr txBox="1"/>
          <p:nvPr/>
        </p:nvSpPr>
        <p:spPr>
          <a:xfrm>
            <a:off x="8220973" y="2311880"/>
            <a:ext cx="240104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Содержание образования</a:t>
            </a:r>
            <a:endParaRPr sz="14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92" name="Google Shape;392;p5"/>
          <p:cNvSpPr/>
          <p:nvPr/>
        </p:nvSpPr>
        <p:spPr>
          <a:xfrm>
            <a:off x="5094833" y="1048919"/>
            <a:ext cx="2510287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Алгоритм построения РППС</a:t>
            </a:r>
            <a:endParaRPr sz="12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8" name="Google Shape;408;p5"/>
          <p:cNvSpPr/>
          <p:nvPr/>
        </p:nvSpPr>
        <p:spPr>
          <a:xfrm>
            <a:off x="2310622" y="4848795"/>
            <a:ext cx="2498603" cy="870853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Принципы построения РППС на прогулочных участках 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4" name="Google Shape;424;p5"/>
          <p:cNvSpPr/>
          <p:nvPr/>
        </p:nvSpPr>
        <p:spPr>
          <a:xfrm>
            <a:off x="5143146" y="3063110"/>
            <a:ext cx="2814222" cy="494195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Раскрытие потенциала детей, их индивидуальности</a:t>
            </a:r>
            <a:endParaRPr sz="14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8" name="Google Shape;428;p5"/>
          <p:cNvSpPr/>
          <p:nvPr/>
        </p:nvSpPr>
        <p:spPr>
          <a:xfrm>
            <a:off x="5157592" y="3615606"/>
            <a:ext cx="2814222" cy="494195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Повышение качества образования</a:t>
            </a:r>
            <a:endParaRPr sz="14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435" name="Google Shape;435;p5"/>
          <p:cNvGrpSpPr/>
          <p:nvPr/>
        </p:nvGrpSpPr>
        <p:grpSpPr>
          <a:xfrm>
            <a:off x="2046514" y="211281"/>
            <a:ext cx="9814560" cy="720855"/>
            <a:chOff x="702609" y="2500730"/>
            <a:chExt cx="1390515" cy="449119"/>
          </a:xfrm>
        </p:grpSpPr>
        <p:sp>
          <p:nvSpPr>
            <p:cNvPr id="436" name="Google Shape;436;p5"/>
            <p:cNvSpPr/>
            <p:nvPr/>
          </p:nvSpPr>
          <p:spPr>
            <a:xfrm>
              <a:off x="702609" y="2500730"/>
              <a:ext cx="1390515" cy="4491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702609" y="2500730"/>
              <a:ext cx="1390515" cy="4491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81275" rIns="142225" bIns="81275" anchor="ctr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800" b="1" dirty="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Развивающая предметно-пространственная среда</a:t>
              </a:r>
              <a:endParaRPr sz="2800" b="1" dirty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cxnSp>
        <p:nvCxnSpPr>
          <p:cNvPr id="441" name="Google Shape;441;p5"/>
          <p:cNvCxnSpPr>
            <a:stCxn id="475" idx="2"/>
          </p:cNvCxnSpPr>
          <p:nvPr/>
        </p:nvCxnSpPr>
        <p:spPr>
          <a:xfrm flipH="1">
            <a:off x="7069095" y="2097988"/>
            <a:ext cx="253" cy="38347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68" name="Google Shape;468;p5"/>
          <p:cNvCxnSpPr>
            <a:endCxn id="472" idx="2"/>
          </p:cNvCxnSpPr>
          <p:nvPr/>
        </p:nvCxnSpPr>
        <p:spPr>
          <a:xfrm flipH="1" flipV="1">
            <a:off x="4304581" y="2121070"/>
            <a:ext cx="1119679" cy="34915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cxnSp>
        <p:nvCxnSpPr>
          <p:cNvPr id="469" name="Google Shape;469;p5"/>
          <p:cNvCxnSpPr/>
          <p:nvPr/>
        </p:nvCxnSpPr>
        <p:spPr>
          <a:xfrm flipH="1">
            <a:off x="7955781" y="2104504"/>
            <a:ext cx="1912996" cy="5554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472" name="Google Shape;472;p5"/>
          <p:cNvSpPr/>
          <p:nvPr/>
        </p:nvSpPr>
        <p:spPr>
          <a:xfrm>
            <a:off x="3799936" y="1681122"/>
            <a:ext cx="1009289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Цели и задачи</a:t>
            </a:r>
            <a:endParaRPr sz="12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3" name="Google Shape;473;p5"/>
          <p:cNvSpPr/>
          <p:nvPr/>
        </p:nvSpPr>
        <p:spPr>
          <a:xfrm>
            <a:off x="2557975" y="1660351"/>
            <a:ext cx="1009289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Оценка и анализ РППС</a:t>
            </a:r>
            <a:endParaRPr sz="105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4" name="Google Shape;474;p5"/>
          <p:cNvSpPr/>
          <p:nvPr/>
        </p:nvSpPr>
        <p:spPr>
          <a:xfrm>
            <a:off x="5143146" y="1699467"/>
            <a:ext cx="1009289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Выявление интересов</a:t>
            </a:r>
            <a:endParaRPr sz="11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5" name="Google Shape;475;p5"/>
          <p:cNvSpPr/>
          <p:nvPr/>
        </p:nvSpPr>
        <p:spPr>
          <a:xfrm>
            <a:off x="6564703" y="1658040"/>
            <a:ext cx="1009289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Разработка проектов</a:t>
            </a:r>
            <a:endParaRPr sz="11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6" name="Google Shape;476;p5"/>
          <p:cNvSpPr/>
          <p:nvPr/>
        </p:nvSpPr>
        <p:spPr>
          <a:xfrm>
            <a:off x="7806664" y="1670551"/>
            <a:ext cx="1009289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Реализация проектов</a:t>
            </a:r>
            <a:endParaRPr sz="11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7" name="Google Shape;477;p5"/>
          <p:cNvSpPr/>
          <p:nvPr/>
        </p:nvSpPr>
        <p:spPr>
          <a:xfrm>
            <a:off x="9154204" y="1694548"/>
            <a:ext cx="1009289" cy="439948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Оценка эффективности</a:t>
            </a:r>
            <a:endParaRPr sz="105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8" name="Google Shape;478;p5"/>
          <p:cNvSpPr/>
          <p:nvPr/>
        </p:nvSpPr>
        <p:spPr>
          <a:xfrm>
            <a:off x="10501744" y="1714493"/>
            <a:ext cx="1466491" cy="352063"/>
          </a:xfrm>
          <a:prstGeom prst="rect">
            <a:avLst/>
          </a:prstGeom>
          <a:solidFill>
            <a:srgbClr val="00B0F0"/>
          </a:solidFill>
          <a:ln w="127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Корректировка</a:t>
            </a:r>
            <a:endParaRPr sz="11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79" name="Google Shape;479;p5"/>
          <p:cNvCxnSpPr>
            <a:endCxn id="374" idx="1"/>
          </p:cNvCxnSpPr>
          <p:nvPr/>
        </p:nvCxnSpPr>
        <p:spPr>
          <a:xfrm>
            <a:off x="3275955" y="2152812"/>
            <a:ext cx="1867191" cy="62289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82" name="Google Shape;482;p5"/>
          <p:cNvCxnSpPr>
            <a:endCxn id="474" idx="1"/>
          </p:cNvCxnSpPr>
          <p:nvPr/>
        </p:nvCxnSpPr>
        <p:spPr>
          <a:xfrm flipV="1">
            <a:off x="4848161" y="1919441"/>
            <a:ext cx="294985" cy="410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84" name="Google Shape;484;p5"/>
          <p:cNvCxnSpPr/>
          <p:nvPr/>
        </p:nvCxnSpPr>
        <p:spPr>
          <a:xfrm>
            <a:off x="3575771" y="1902039"/>
            <a:ext cx="215658" cy="8624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496" name="Google Shape;496;p5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484;p5"/>
          <p:cNvCxnSpPr/>
          <p:nvPr/>
        </p:nvCxnSpPr>
        <p:spPr>
          <a:xfrm flipV="1">
            <a:off x="6226452" y="1923753"/>
            <a:ext cx="247051" cy="434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43" name="Google Shape;484;p5"/>
          <p:cNvCxnSpPr/>
          <p:nvPr/>
        </p:nvCxnSpPr>
        <p:spPr>
          <a:xfrm>
            <a:off x="7582499" y="1888729"/>
            <a:ext cx="215658" cy="8624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44" name="Google Shape;484;p5"/>
          <p:cNvCxnSpPr>
            <a:endCxn id="477" idx="1"/>
          </p:cNvCxnSpPr>
          <p:nvPr/>
        </p:nvCxnSpPr>
        <p:spPr>
          <a:xfrm>
            <a:off x="8877249" y="1914521"/>
            <a:ext cx="276955" cy="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45" name="Google Shape;484;p5"/>
          <p:cNvCxnSpPr/>
          <p:nvPr/>
        </p:nvCxnSpPr>
        <p:spPr>
          <a:xfrm flipV="1">
            <a:off x="10194141" y="1897894"/>
            <a:ext cx="307603" cy="1662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58" name="Google Shape;441;p5"/>
          <p:cNvCxnSpPr/>
          <p:nvPr/>
        </p:nvCxnSpPr>
        <p:spPr>
          <a:xfrm flipH="1">
            <a:off x="5708713" y="2103608"/>
            <a:ext cx="253" cy="38347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1" name="Google Shape;468;p5"/>
          <p:cNvCxnSpPr/>
          <p:nvPr/>
        </p:nvCxnSpPr>
        <p:spPr>
          <a:xfrm flipH="1">
            <a:off x="7491433" y="2104504"/>
            <a:ext cx="1221686" cy="34764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cxnSp>
        <p:nvCxnSpPr>
          <p:cNvPr id="164" name="Google Shape;479;p5"/>
          <p:cNvCxnSpPr/>
          <p:nvPr/>
        </p:nvCxnSpPr>
        <p:spPr>
          <a:xfrm flipH="1">
            <a:off x="7930587" y="2095869"/>
            <a:ext cx="3569841" cy="73738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75" name="Google Shape;558;g2a0ab08c92a_0_9"/>
          <p:cNvSpPr txBox="1"/>
          <p:nvPr/>
        </p:nvSpPr>
        <p:spPr>
          <a:xfrm rot="-5400000">
            <a:off x="-1302859" y="3478889"/>
            <a:ext cx="471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Цель: создание развивающей среды на прогулочных участках  как инструмента развития и поддержки детской </a:t>
            </a:r>
            <a:r>
              <a:rPr lang="ru-RU" sz="1600" b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ициативности</a:t>
            </a:r>
            <a:r>
              <a:rPr lang="ru-RU" sz="16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раскрытия потенциала каждого ребенка</a:t>
            </a:r>
            <a:endParaRPr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6" name="Google Shape;408;p5"/>
          <p:cNvSpPr/>
          <p:nvPr/>
        </p:nvSpPr>
        <p:spPr>
          <a:xfrm>
            <a:off x="5164364" y="5907002"/>
            <a:ext cx="3146944" cy="60277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«</a:t>
            </a:r>
            <a:r>
              <a:rPr lang="ru-RU" sz="1400" dirty="0" err="1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Антихрупкость</a:t>
            </a: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» (извлечение выгоды из хаоса)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7" name="Google Shape;408;p5"/>
          <p:cNvSpPr/>
          <p:nvPr/>
        </p:nvSpPr>
        <p:spPr>
          <a:xfrm>
            <a:off x="5164364" y="5127654"/>
            <a:ext cx="3148401" cy="60277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Интересы участников образовательного процесса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8" name="Google Shape;408;p5"/>
          <p:cNvSpPr/>
          <p:nvPr/>
        </p:nvSpPr>
        <p:spPr>
          <a:xfrm>
            <a:off x="5162907" y="4231703"/>
            <a:ext cx="3148401" cy="719373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Соответствие ФОП ДО, ФГОС ДО</a:t>
            </a:r>
          </a:p>
        </p:txBody>
      </p:sp>
      <p:sp>
        <p:nvSpPr>
          <p:cNvPr id="179" name="Google Shape;408;p5"/>
          <p:cNvSpPr/>
          <p:nvPr/>
        </p:nvSpPr>
        <p:spPr>
          <a:xfrm>
            <a:off x="8508710" y="5759543"/>
            <a:ext cx="2113305" cy="358934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Любая погода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0" name="Google Shape;408;p5"/>
          <p:cNvSpPr/>
          <p:nvPr/>
        </p:nvSpPr>
        <p:spPr>
          <a:xfrm>
            <a:off x="8508710" y="6141307"/>
            <a:ext cx="3001582" cy="358934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Любое количество детей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1" name="Google Shape;408;p5"/>
          <p:cNvSpPr/>
          <p:nvPr/>
        </p:nvSpPr>
        <p:spPr>
          <a:xfrm>
            <a:off x="8515816" y="4784259"/>
            <a:ext cx="3384303" cy="358934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Нам нравится заниматься..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2" name="Google Shape;408;p5"/>
          <p:cNvSpPr/>
          <p:nvPr/>
        </p:nvSpPr>
        <p:spPr>
          <a:xfrm>
            <a:off x="8508710" y="6474942"/>
            <a:ext cx="2113305" cy="358934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Любое настроение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3" name="Google Shape;408;p5"/>
          <p:cNvSpPr/>
          <p:nvPr/>
        </p:nvSpPr>
        <p:spPr>
          <a:xfrm>
            <a:off x="8501989" y="5172564"/>
            <a:ext cx="3384303" cy="358934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Хочу, чтобы ребенок научился…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4" name="Google Shape;408;p5"/>
          <p:cNvSpPr/>
          <p:nvPr/>
        </p:nvSpPr>
        <p:spPr>
          <a:xfrm>
            <a:off x="8515816" y="4252323"/>
            <a:ext cx="3295353" cy="483358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Доступность, </a:t>
            </a:r>
            <a:r>
              <a:rPr lang="ru-RU" dirty="0" err="1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трансформируемость</a:t>
            </a:r>
            <a:r>
              <a:rPr lang="ru-RU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 безопасность и др.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5" name="Google Shape;408;p5"/>
          <p:cNvSpPr/>
          <p:nvPr/>
        </p:nvSpPr>
        <p:spPr>
          <a:xfrm>
            <a:off x="8501988" y="5506199"/>
            <a:ext cx="3384303" cy="358934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59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Хочу научить с интересом…</a:t>
            </a:r>
            <a:endParaRPr sz="1400" dirty="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86" name="Google Shape;484;p5"/>
          <p:cNvCxnSpPr>
            <a:endCxn id="178" idx="1"/>
          </p:cNvCxnSpPr>
          <p:nvPr/>
        </p:nvCxnSpPr>
        <p:spPr>
          <a:xfrm flipV="1">
            <a:off x="4380411" y="4591390"/>
            <a:ext cx="782496" cy="257405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89" name="Google Shape;484;p5"/>
          <p:cNvCxnSpPr>
            <a:endCxn id="176" idx="1"/>
          </p:cNvCxnSpPr>
          <p:nvPr/>
        </p:nvCxnSpPr>
        <p:spPr>
          <a:xfrm>
            <a:off x="4070512" y="5752310"/>
            <a:ext cx="1093852" cy="45607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91" name="Google Shape;484;p5"/>
          <p:cNvCxnSpPr>
            <a:endCxn id="177" idx="1"/>
          </p:cNvCxnSpPr>
          <p:nvPr/>
        </p:nvCxnSpPr>
        <p:spPr>
          <a:xfrm>
            <a:off x="4809225" y="5429039"/>
            <a:ext cx="355139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94" name="Google Shape;484;p5"/>
          <p:cNvCxnSpPr/>
          <p:nvPr/>
        </p:nvCxnSpPr>
        <p:spPr>
          <a:xfrm flipV="1">
            <a:off x="8285674" y="4689982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97" name="Google Shape;484;p5"/>
          <p:cNvCxnSpPr/>
          <p:nvPr/>
        </p:nvCxnSpPr>
        <p:spPr>
          <a:xfrm flipV="1">
            <a:off x="8251191" y="5445807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98" name="Google Shape;484;p5"/>
          <p:cNvCxnSpPr/>
          <p:nvPr/>
        </p:nvCxnSpPr>
        <p:spPr>
          <a:xfrm flipV="1">
            <a:off x="8285673" y="5164136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99" name="Google Shape;484;p5"/>
          <p:cNvCxnSpPr/>
          <p:nvPr/>
        </p:nvCxnSpPr>
        <p:spPr>
          <a:xfrm flipV="1">
            <a:off x="8244277" y="5729690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05" name="Google Shape;484;p5"/>
          <p:cNvCxnSpPr/>
          <p:nvPr/>
        </p:nvCxnSpPr>
        <p:spPr>
          <a:xfrm flipV="1">
            <a:off x="8285673" y="6017534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06" name="Google Shape;484;p5"/>
          <p:cNvCxnSpPr/>
          <p:nvPr/>
        </p:nvCxnSpPr>
        <p:spPr>
          <a:xfrm flipV="1">
            <a:off x="8319111" y="6305378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07" name="Google Shape;484;p5"/>
          <p:cNvCxnSpPr/>
          <p:nvPr/>
        </p:nvCxnSpPr>
        <p:spPr>
          <a:xfrm flipV="1">
            <a:off x="8319111" y="6495689"/>
            <a:ext cx="326199" cy="458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08" name="Google Shape;484;p5"/>
          <p:cNvCxnSpPr/>
          <p:nvPr/>
        </p:nvCxnSpPr>
        <p:spPr>
          <a:xfrm>
            <a:off x="6737107" y="4902997"/>
            <a:ext cx="10698" cy="22081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10" name="Google Shape;484;p5"/>
          <p:cNvCxnSpPr/>
          <p:nvPr/>
        </p:nvCxnSpPr>
        <p:spPr>
          <a:xfrm>
            <a:off x="6705781" y="5699731"/>
            <a:ext cx="10698" cy="22081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96;p5" descr="C:\Users\3\Desktop\23\Логотип\Логотип-23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435;p5"/>
          <p:cNvGrpSpPr/>
          <p:nvPr/>
        </p:nvGrpSpPr>
        <p:grpSpPr>
          <a:xfrm>
            <a:off x="2046514" y="211281"/>
            <a:ext cx="9814560" cy="720855"/>
            <a:chOff x="702609" y="2500730"/>
            <a:chExt cx="1390515" cy="449119"/>
          </a:xfrm>
        </p:grpSpPr>
        <p:sp>
          <p:nvSpPr>
            <p:cNvPr id="4" name="Google Shape;436;p5"/>
            <p:cNvSpPr/>
            <p:nvPr/>
          </p:nvSpPr>
          <p:spPr>
            <a:xfrm>
              <a:off x="702609" y="2500730"/>
              <a:ext cx="1390515" cy="4491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437;p5"/>
            <p:cNvSpPr/>
            <p:nvPr/>
          </p:nvSpPr>
          <p:spPr>
            <a:xfrm>
              <a:off x="702609" y="2500730"/>
              <a:ext cx="1390515" cy="4491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81275" rIns="142225" bIns="81275" anchor="ctr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800" b="1" dirty="0" smtClean="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Алгоритм создания обновленной РППС</a:t>
              </a:r>
              <a:endParaRPr sz="2800" b="1" dirty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422469" y="528271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/>
              </a:rPr>
              <a:t>https://www.powtoon.com/online-presentation/dYwanGREGzo/?mode=movie&amp;published_from=studio</a:t>
            </a:r>
            <a:r>
              <a:rPr lang="en-US" dirty="0" smtClean="0">
                <a:hlinkClick r:id="rId3"/>
              </a:rPr>
              <a:t>#/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AutoShape 2" descr="https://powtooniary.prod.powtoon.co/image/fetch/w_400,h_225,c_limit,q_auto,f_auto/https:/powtoon-xml-dev.s3.amazonaws.com/bAWAaKvo1qf/thumb_170134981892102.jpe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523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https://powtooniary.prod.powtoon.co/image/fetch/h_225,w_400/f_auto/https:/powtoon-xml-dev.s3.amazonaws.com/dYwanGREGzo/thumb_170141050038631.jpeg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07975" y="10001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code-qr.ru/storage/generated/2023/12/01/13a6a2677d83b218422dc530a67737a2/202312010905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68" y="3601290"/>
            <a:ext cx="2282825" cy="228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3178" y="6053075"/>
            <a:ext cx="5735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Ссылка  на презентацию «Алгоритм создания обновленной РППС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841" y="1044136"/>
            <a:ext cx="7542948" cy="43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a0ab08c92a_0_9"/>
          <p:cNvSpPr txBox="1"/>
          <p:nvPr/>
        </p:nvSpPr>
        <p:spPr>
          <a:xfrm rot="-5400000">
            <a:off x="-1302859" y="3478889"/>
            <a:ext cx="471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Цель: создание развивающей среды на прогулочных участках  как инструмента развития и поддержки детской </a:t>
            </a:r>
            <a:r>
              <a:rPr lang="ru-RU" sz="1600" b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ициативности</a:t>
            </a:r>
            <a:r>
              <a:rPr lang="ru-RU" sz="16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раскрытия потенциала каждого ребенка</a:t>
            </a:r>
            <a:endParaRPr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23" name="Google Shape;623;g2a0ab08c92a_0_9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вал 2"/>
          <p:cNvSpPr/>
          <p:nvPr/>
        </p:nvSpPr>
        <p:spPr>
          <a:xfrm>
            <a:off x="2090057" y="113212"/>
            <a:ext cx="9814560" cy="67447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5738947" y="2734491"/>
            <a:ext cx="2490651" cy="12627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069874" y="2996530"/>
            <a:ext cx="18113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МОДЕЛЬ РППС </a:t>
            </a:r>
          </a:p>
          <a:p>
            <a:pPr algn="ctr"/>
            <a:r>
              <a:rPr lang="ru-RU" dirty="0" smtClean="0"/>
              <a:t>на прогулочных</a:t>
            </a:r>
          </a:p>
          <a:p>
            <a:pPr algn="ctr"/>
            <a:r>
              <a:rPr lang="ru-RU" dirty="0" smtClean="0"/>
              <a:t> площадках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290455" y="2437310"/>
            <a:ext cx="3370219" cy="18571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20169" y="2451750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Варианты создания</a:t>
            </a:r>
            <a:endParaRPr lang="ru-RU" dirty="0"/>
          </a:p>
        </p:txBody>
      </p:sp>
      <p:sp>
        <p:nvSpPr>
          <p:cNvPr id="130" name="TextBox 129"/>
          <p:cNvSpPr txBox="1"/>
          <p:nvPr/>
        </p:nvSpPr>
        <p:spPr>
          <a:xfrm>
            <a:off x="6118066" y="3926460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Варианты создания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543949" y="1971481"/>
            <a:ext cx="4911635" cy="2804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 flipV="1">
            <a:off x="3727489" y="2500967"/>
            <a:ext cx="1594808" cy="681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 flipV="1">
            <a:off x="6792686" y="4320520"/>
            <a:ext cx="6152" cy="1287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 flipH="1">
            <a:off x="8646250" y="2411203"/>
            <a:ext cx="1969940" cy="7713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67317" y="2083797"/>
            <a:ext cx="1734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Создание локаций</a:t>
            </a:r>
            <a:endParaRPr lang="ru-RU" dirty="0"/>
          </a:p>
        </p:txBody>
      </p:sp>
      <p:sp>
        <p:nvSpPr>
          <p:cNvPr id="146" name="TextBox 145"/>
          <p:cNvSpPr txBox="1"/>
          <p:nvPr/>
        </p:nvSpPr>
        <p:spPr>
          <a:xfrm rot="2270138">
            <a:off x="4542782" y="3925080"/>
            <a:ext cx="24410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разновозрастных сообществ </a:t>
            </a:r>
            <a:endParaRPr lang="ru-RU" dirty="0"/>
          </a:p>
        </p:txBody>
      </p:sp>
      <p:sp>
        <p:nvSpPr>
          <p:cNvPr id="147" name="TextBox 146"/>
          <p:cNvSpPr txBox="1"/>
          <p:nvPr/>
        </p:nvSpPr>
        <p:spPr>
          <a:xfrm rot="20169981">
            <a:off x="7186978" y="3854126"/>
            <a:ext cx="2441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гибкого зонирования на участке 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457303" y="1123406"/>
            <a:ext cx="7593874" cy="45458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177673" y="1135689"/>
            <a:ext cx="12022" cy="795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5867231" y="1300028"/>
            <a:ext cx="200086" cy="770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>
            <a:off x="4725262" y="1754301"/>
            <a:ext cx="609112" cy="6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H="1">
            <a:off x="8569857" y="1367934"/>
            <a:ext cx="253482" cy="8918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4019973" y="2166455"/>
            <a:ext cx="1173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«Столярка»</a:t>
            </a:r>
            <a:endParaRPr lang="ru-RU" dirty="0"/>
          </a:p>
        </p:txBody>
      </p:sp>
      <p:sp>
        <p:nvSpPr>
          <p:cNvPr id="168" name="TextBox 167"/>
          <p:cNvSpPr txBox="1"/>
          <p:nvPr/>
        </p:nvSpPr>
        <p:spPr>
          <a:xfrm>
            <a:off x="4909180" y="1611180"/>
            <a:ext cx="125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Метеостан</a:t>
            </a:r>
            <a:r>
              <a:rPr lang="ru-RU" dirty="0" smtClean="0"/>
              <a:t>   </a:t>
            </a:r>
            <a:r>
              <a:rPr lang="ru-RU" dirty="0" err="1" smtClean="0"/>
              <a:t>ция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169" name="TextBox 168"/>
          <p:cNvSpPr txBox="1"/>
          <p:nvPr/>
        </p:nvSpPr>
        <p:spPr>
          <a:xfrm>
            <a:off x="6087517" y="1345190"/>
            <a:ext cx="125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«Спорт-экстрим»</a:t>
            </a:r>
            <a:endParaRPr lang="ru-RU" dirty="0"/>
          </a:p>
        </p:txBody>
      </p:sp>
      <p:sp>
        <p:nvSpPr>
          <p:cNvPr id="170" name="TextBox 169"/>
          <p:cNvSpPr txBox="1"/>
          <p:nvPr/>
        </p:nvSpPr>
        <p:spPr>
          <a:xfrm>
            <a:off x="7040549" y="1345190"/>
            <a:ext cx="1990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«Конструирование»</a:t>
            </a:r>
            <a:endParaRPr lang="ru-RU" dirty="0"/>
          </a:p>
        </p:txBody>
      </p:sp>
      <p:sp>
        <p:nvSpPr>
          <p:cNvPr id="171" name="TextBox 170"/>
          <p:cNvSpPr txBox="1"/>
          <p:nvPr/>
        </p:nvSpPr>
        <p:spPr>
          <a:xfrm>
            <a:off x="8731399" y="2068593"/>
            <a:ext cx="1875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«Арт-студия»</a:t>
            </a:r>
            <a:endParaRPr lang="ru-RU" dirty="0"/>
          </a:p>
        </p:txBody>
      </p:sp>
      <p:cxnSp>
        <p:nvCxnSpPr>
          <p:cNvPr id="174" name="Прямая соединительная линия 173"/>
          <p:cNvCxnSpPr/>
          <p:nvPr/>
        </p:nvCxnSpPr>
        <p:spPr>
          <a:xfrm flipV="1">
            <a:off x="4404289" y="4234237"/>
            <a:ext cx="645035" cy="629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/>
          <p:nvPr/>
        </p:nvCxnSpPr>
        <p:spPr>
          <a:xfrm flipV="1">
            <a:off x="3490790" y="3585594"/>
            <a:ext cx="1161965" cy="185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 flipV="1">
            <a:off x="5617524" y="4619988"/>
            <a:ext cx="245395" cy="786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643708" y="4923655"/>
            <a:ext cx="2111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Принцип </a:t>
            </a:r>
            <a:r>
              <a:rPr lang="ru-RU" dirty="0" err="1" smtClean="0"/>
              <a:t>волонтерства</a:t>
            </a:r>
            <a:endParaRPr lang="ru-RU" dirty="0"/>
          </a:p>
        </p:txBody>
      </p:sp>
      <p:sp>
        <p:nvSpPr>
          <p:cNvPr id="189" name="TextBox 188"/>
          <p:cNvSpPr txBox="1"/>
          <p:nvPr/>
        </p:nvSpPr>
        <p:spPr>
          <a:xfrm>
            <a:off x="3348551" y="5457319"/>
            <a:ext cx="1281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«Герои дня»</a:t>
            </a:r>
            <a:endParaRPr lang="ru-RU" dirty="0"/>
          </a:p>
        </p:txBody>
      </p:sp>
      <p:sp>
        <p:nvSpPr>
          <p:cNvPr id="190" name="TextBox 189"/>
          <p:cNvSpPr txBox="1"/>
          <p:nvPr/>
        </p:nvSpPr>
        <p:spPr>
          <a:xfrm>
            <a:off x="3991862" y="5899235"/>
            <a:ext cx="2597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«Принцип </a:t>
            </a:r>
            <a:r>
              <a:rPr lang="ru-RU" dirty="0" err="1" smtClean="0"/>
              <a:t>взаимообучения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113" name="TextBox 112"/>
          <p:cNvSpPr txBox="1"/>
          <p:nvPr/>
        </p:nvSpPr>
        <p:spPr>
          <a:xfrm>
            <a:off x="3563018" y="2981257"/>
            <a:ext cx="106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Младшая группа</a:t>
            </a:r>
            <a:endParaRPr lang="ru-RU" dirty="0"/>
          </a:p>
        </p:txBody>
      </p:sp>
      <p:sp>
        <p:nvSpPr>
          <p:cNvPr id="192" name="TextBox 191"/>
          <p:cNvSpPr txBox="1"/>
          <p:nvPr/>
        </p:nvSpPr>
        <p:spPr>
          <a:xfrm>
            <a:off x="3818854" y="3912343"/>
            <a:ext cx="106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Средняя группа</a:t>
            </a:r>
            <a:endParaRPr lang="ru-RU" dirty="0"/>
          </a:p>
        </p:txBody>
      </p:sp>
      <p:sp>
        <p:nvSpPr>
          <p:cNvPr id="193" name="TextBox 192"/>
          <p:cNvSpPr txBox="1"/>
          <p:nvPr/>
        </p:nvSpPr>
        <p:spPr>
          <a:xfrm>
            <a:off x="4629743" y="4533282"/>
            <a:ext cx="106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Старшая группа</a:t>
            </a:r>
            <a:endParaRPr lang="ru-RU" dirty="0"/>
          </a:p>
        </p:txBody>
      </p:sp>
      <p:sp>
        <p:nvSpPr>
          <p:cNvPr id="194" name="TextBox 193"/>
          <p:cNvSpPr txBox="1"/>
          <p:nvPr/>
        </p:nvSpPr>
        <p:spPr>
          <a:xfrm>
            <a:off x="5805668" y="4858493"/>
            <a:ext cx="106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Подготовительная</a:t>
            </a:r>
            <a:endParaRPr lang="ru-RU" dirty="0"/>
          </a:p>
        </p:txBody>
      </p:sp>
      <p:sp>
        <p:nvSpPr>
          <p:cNvPr id="114" name="Выгнутая вправо стрелка 113"/>
          <p:cNvSpPr/>
          <p:nvPr/>
        </p:nvSpPr>
        <p:spPr>
          <a:xfrm rot="6619936">
            <a:off x="4952974" y="4274486"/>
            <a:ext cx="307558" cy="149545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6" name="Выгнутая вправо стрелка 195"/>
          <p:cNvSpPr/>
          <p:nvPr/>
        </p:nvSpPr>
        <p:spPr>
          <a:xfrm rot="8485243">
            <a:off x="3785625" y="3380517"/>
            <a:ext cx="307558" cy="149545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97" name="Прямая соединительная линия 196"/>
          <p:cNvCxnSpPr/>
          <p:nvPr/>
        </p:nvCxnSpPr>
        <p:spPr>
          <a:xfrm flipH="1" flipV="1">
            <a:off x="7586949" y="4745389"/>
            <a:ext cx="180433" cy="862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 flipH="1" flipV="1">
            <a:off x="8550967" y="4480722"/>
            <a:ext cx="340041" cy="925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Прямая соединительная линия 200"/>
          <p:cNvCxnSpPr/>
          <p:nvPr/>
        </p:nvCxnSpPr>
        <p:spPr>
          <a:xfrm flipH="1" flipV="1">
            <a:off x="9320218" y="3926460"/>
            <a:ext cx="736152" cy="920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единительная линия 202"/>
          <p:cNvCxnSpPr/>
          <p:nvPr/>
        </p:nvCxnSpPr>
        <p:spPr>
          <a:xfrm flipH="1" flipV="1">
            <a:off x="9500674" y="3485606"/>
            <a:ext cx="1492797" cy="2108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6781933" y="4745260"/>
            <a:ext cx="9504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Художественно-эстет. развитие</a:t>
            </a:r>
            <a:endParaRPr lang="ru-RU" dirty="0"/>
          </a:p>
        </p:txBody>
      </p:sp>
      <p:sp>
        <p:nvSpPr>
          <p:cNvPr id="210" name="TextBox 209"/>
          <p:cNvSpPr txBox="1"/>
          <p:nvPr/>
        </p:nvSpPr>
        <p:spPr>
          <a:xfrm rot="20870572">
            <a:off x="7767337" y="4687557"/>
            <a:ext cx="9504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Физическое развитие</a:t>
            </a:r>
            <a:endParaRPr lang="ru-RU" dirty="0"/>
          </a:p>
        </p:txBody>
      </p:sp>
      <p:sp>
        <p:nvSpPr>
          <p:cNvPr id="211" name="TextBox 210"/>
          <p:cNvSpPr txBox="1"/>
          <p:nvPr/>
        </p:nvSpPr>
        <p:spPr>
          <a:xfrm rot="20393311">
            <a:off x="8729410" y="4392009"/>
            <a:ext cx="1015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Познават.развитие</a:t>
            </a:r>
            <a:endParaRPr lang="ru-RU" dirty="0"/>
          </a:p>
        </p:txBody>
      </p:sp>
      <p:sp>
        <p:nvSpPr>
          <p:cNvPr id="212" name="TextBox 211"/>
          <p:cNvSpPr txBox="1"/>
          <p:nvPr/>
        </p:nvSpPr>
        <p:spPr>
          <a:xfrm rot="19364257">
            <a:off x="9668568" y="3720749"/>
            <a:ext cx="1421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Социально-</a:t>
            </a:r>
            <a:r>
              <a:rPr lang="ru-RU" dirty="0" err="1" smtClean="0"/>
              <a:t>коммунн</a:t>
            </a:r>
            <a:r>
              <a:rPr lang="ru-RU" dirty="0" smtClean="0"/>
              <a:t>. развитие</a:t>
            </a:r>
            <a:endParaRPr lang="ru-RU" dirty="0"/>
          </a:p>
        </p:txBody>
      </p:sp>
      <p:sp>
        <p:nvSpPr>
          <p:cNvPr id="213" name="TextBox 212"/>
          <p:cNvSpPr txBox="1"/>
          <p:nvPr/>
        </p:nvSpPr>
        <p:spPr>
          <a:xfrm rot="409312">
            <a:off x="9636079" y="2895957"/>
            <a:ext cx="142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Речевое развитие</a:t>
            </a:r>
            <a:endParaRPr lang="ru-RU" dirty="0"/>
          </a:p>
        </p:txBody>
      </p:sp>
      <p:sp>
        <p:nvSpPr>
          <p:cNvPr id="127" name="TextBox 126"/>
          <p:cNvSpPr txBox="1"/>
          <p:nvPr/>
        </p:nvSpPr>
        <p:spPr>
          <a:xfrm>
            <a:off x="3955786" y="939429"/>
            <a:ext cx="1285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«Выбор дня»</a:t>
            </a:r>
            <a:endParaRPr lang="ru-RU" dirty="0"/>
          </a:p>
        </p:txBody>
      </p:sp>
      <p:sp>
        <p:nvSpPr>
          <p:cNvPr id="215" name="TextBox 214"/>
          <p:cNvSpPr txBox="1"/>
          <p:nvPr/>
        </p:nvSpPr>
        <p:spPr>
          <a:xfrm>
            <a:off x="5883657" y="590205"/>
            <a:ext cx="1535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Антихрупкость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9462381" y="5096292"/>
            <a:ext cx="1734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</a:rPr>
              <a:t>Антихрупкость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8244080" y="863962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Инициативность</a:t>
            </a:r>
            <a:endParaRPr lang="ru-RU" dirty="0"/>
          </a:p>
        </p:txBody>
      </p:sp>
      <p:sp>
        <p:nvSpPr>
          <p:cNvPr id="219" name="TextBox 218"/>
          <p:cNvSpPr txBox="1"/>
          <p:nvPr/>
        </p:nvSpPr>
        <p:spPr>
          <a:xfrm>
            <a:off x="7677165" y="5996325"/>
            <a:ext cx="13420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Субъектность</a:t>
            </a:r>
            <a:endParaRPr lang="ru-RU" dirty="0"/>
          </a:p>
        </p:txBody>
      </p:sp>
      <p:sp>
        <p:nvSpPr>
          <p:cNvPr id="220" name="TextBox 219"/>
          <p:cNvSpPr txBox="1"/>
          <p:nvPr/>
        </p:nvSpPr>
        <p:spPr>
          <a:xfrm>
            <a:off x="2238186" y="4030190"/>
            <a:ext cx="1720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</a:rPr>
              <a:t>Антихрупкость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6" grpId="0"/>
      <p:bldP spid="147" grpId="0"/>
      <p:bldP spid="99" grpId="0"/>
      <p:bldP spid="168" grpId="0"/>
      <p:bldP spid="169" grpId="0"/>
      <p:bldP spid="170" grpId="0"/>
      <p:bldP spid="171" grpId="0"/>
      <p:bldP spid="113" grpId="0"/>
      <p:bldP spid="192" grpId="0"/>
      <p:bldP spid="193" grpId="0"/>
      <p:bldP spid="114" grpId="0" animBg="1"/>
      <p:bldP spid="196" grpId="0" animBg="1"/>
      <p:bldP spid="126" grpId="0"/>
      <p:bldP spid="210" grpId="0"/>
      <p:bldP spid="211" grpId="0"/>
      <p:bldP spid="212" grpId="0"/>
      <p:bldP spid="213" grpId="0"/>
      <p:bldP spid="215" grpId="0"/>
      <p:bldP spid="216" grpId="0"/>
      <p:bldP spid="2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865119" y="2072944"/>
            <a:ext cx="8840377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Антихрупкие</a:t>
            </a:r>
            <a:r>
              <a:rPr lang="ru-RU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прогулки на локациях</a:t>
            </a:r>
          </a:p>
          <a:p>
            <a:pPr algn="ctr"/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51314" y="324346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«Конструирование»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422" y="1066798"/>
            <a:ext cx="3512276" cy="46830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78" y="1066799"/>
            <a:ext cx="5603962" cy="45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1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51314" y="324346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«Конструирование»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638" y="1324429"/>
            <a:ext cx="3764824" cy="5019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061" y="1324429"/>
            <a:ext cx="3625487" cy="501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2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29691" y="733649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«Столярная мастерская»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90" y="1453803"/>
            <a:ext cx="4987553" cy="37562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43" y="1955074"/>
            <a:ext cx="3182247" cy="4225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048" y="3563983"/>
            <a:ext cx="3885653" cy="292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6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29691" y="733649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«Столярная мастерская»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8" y="1797365"/>
            <a:ext cx="4857829" cy="36585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126" y="1677898"/>
            <a:ext cx="3066165" cy="40712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40" y="2943497"/>
            <a:ext cx="4204686" cy="3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68731" y="245969"/>
            <a:ext cx="8840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«Метеостанция. Исследовательская лаборатория»»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9" y="1775322"/>
            <a:ext cx="3697163" cy="49090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752" y="1677898"/>
            <a:ext cx="3610533" cy="4909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284" y="3150388"/>
            <a:ext cx="2588194" cy="34366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22" y="1543722"/>
            <a:ext cx="2521798" cy="334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0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68731" y="245969"/>
            <a:ext cx="8840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«Метеостанция. Исследовательская лаборатория»»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21" y="1782403"/>
            <a:ext cx="3268355" cy="43397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223" y="1585635"/>
            <a:ext cx="3210456" cy="42628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926" y="1480599"/>
            <a:ext cx="3581387" cy="475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0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68731" y="245969"/>
            <a:ext cx="8840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«Метеостанция. Исследовательская лаборатория»»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25" y="1741812"/>
            <a:ext cx="3649811" cy="48462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381" y="1446298"/>
            <a:ext cx="4989542" cy="37577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837" y="1911580"/>
            <a:ext cx="3394098" cy="45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2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51017" y="655272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«Арт-студия»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8" y="1776549"/>
            <a:ext cx="3375760" cy="3443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90" y="1776549"/>
            <a:ext cx="3177540" cy="42367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525" y="1645303"/>
            <a:ext cx="4940663" cy="370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9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51017" y="655272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«Арт-студия»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4" y="1811382"/>
            <a:ext cx="3327763" cy="44370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501" y="1480456"/>
            <a:ext cx="3575957" cy="4767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586" y="2419988"/>
            <a:ext cx="4342857" cy="29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0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" name="Google Shape;106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6514" y="746081"/>
            <a:ext cx="5042263" cy="349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538" y="1301603"/>
            <a:ext cx="4493622" cy="503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8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51017" y="655272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«Арт-студия»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2912" y="1166948"/>
            <a:ext cx="3575957" cy="4767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205" y="1677898"/>
            <a:ext cx="6394327" cy="47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6" name="Google Shape;1296;p66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6126" y="1056815"/>
            <a:ext cx="8016142" cy="5369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29691" y="733649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</a:t>
            </a:r>
            <a:r>
              <a:rPr lang="ru-RU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Спортэкстрим</a:t>
            </a:r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Google Shape;1063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168" y="2002971"/>
            <a:ext cx="7387706" cy="385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0" y="1558815"/>
            <a:ext cx="3962399" cy="462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3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2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29691" y="733649"/>
            <a:ext cx="88403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Локация «</a:t>
            </a:r>
            <a:r>
              <a:rPr lang="ru-RU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Спортэкстрим</a:t>
            </a:r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378" y="1677898"/>
            <a:ext cx="4342780" cy="49942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1" y="2159727"/>
            <a:ext cx="6178748" cy="320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9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" name="Google Shape;1290;p65" descr="C:\Users\3\Desktop\23\Логотип\Логотип-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8466" y="1056815"/>
            <a:ext cx="9627731" cy="51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78079" y="853440"/>
            <a:ext cx="9248503" cy="1123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96;p66" descr="C:\Users\3\Desktop\23\Логотип\Логотип-23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437125" y="5296676"/>
            <a:ext cx="6179897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https://learningapps.org/watch?v=p46ez8jwt23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4019" y="17417"/>
            <a:ext cx="880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Проверьте свои знания!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(Рефлексия. Обратная связь)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682" y="1340856"/>
            <a:ext cx="6092210" cy="390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68"/>
          <p:cNvSpPr/>
          <p:nvPr/>
        </p:nvSpPr>
        <p:spPr>
          <a:xfrm>
            <a:off x="1966611" y="198597"/>
            <a:ext cx="986043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ED7D31"/>
                </a:solidFill>
                <a:latin typeface="Cambria"/>
                <a:ea typeface="Cambria"/>
                <a:cs typeface="Cambria"/>
                <a:sym typeface="Cambria"/>
              </a:rPr>
              <a:t>Наши</a:t>
            </a:r>
            <a:r>
              <a:rPr lang="ru-RU" sz="4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ru-RU" sz="4400" b="1">
                <a:solidFill>
                  <a:srgbClr val="ED7D31"/>
                </a:solidFill>
                <a:latin typeface="Cambria"/>
                <a:ea typeface="Cambria"/>
                <a:cs typeface="Cambria"/>
                <a:sym typeface="Cambria"/>
              </a:rPr>
              <a:t>контакты</a:t>
            </a:r>
            <a:endParaRPr/>
          </a:p>
        </p:txBody>
      </p:sp>
      <p:sp>
        <p:nvSpPr>
          <p:cNvPr id="1316" name="Google Shape;1316;p68"/>
          <p:cNvSpPr/>
          <p:nvPr/>
        </p:nvSpPr>
        <p:spPr>
          <a:xfrm>
            <a:off x="2139883" y="968038"/>
            <a:ext cx="9513895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Заведующий: Елена Павловна Солнцева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Телефон: 8(351)225-47-19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Юридический адрес: г. Челябинск, ул. Академика Сахарова, 19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Сайт: </a:t>
            </a:r>
            <a:r>
              <a:rPr lang="ru-RU" sz="2800" b="1" u="sng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https://kenguru23.ru</a:t>
            </a:r>
            <a:endParaRPr sz="2800" b="1">
              <a:solidFill>
                <a:srgbClr val="548135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Вконтакте: </a:t>
            </a:r>
            <a:r>
              <a:rPr lang="ru-RU" sz="2800" b="1" u="sng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https://vk.com/kenguru_23</a:t>
            </a:r>
            <a:r>
              <a:rPr lang="ru-RU" sz="2800" b="1">
                <a:solidFill>
                  <a:srgbClr val="548135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548135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17" name="Google Shape;1317;p68" descr="C:\Users\3\Desktop\23\Логотип\Логотип-2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6168" y="435733"/>
            <a:ext cx="1629593" cy="124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13758" y="3169327"/>
            <a:ext cx="1440020" cy="144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68" descr="http://qrcoder.ru/code/?https%3A%2F%2Fvk.com%2Fkenguru_23&amp;4&amp;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92935" y="4893844"/>
            <a:ext cx="1695081" cy="1695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391</Words>
  <Application>Microsoft Office PowerPoint</Application>
  <PresentationFormat>Широкоэкранный</PresentationFormat>
  <Paragraphs>104</Paragraphs>
  <Slides>23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Calibri</vt:lpstr>
      <vt:lpstr>Arial</vt:lpstr>
      <vt:lpstr>Proxima Nova</vt:lpstr>
      <vt:lpstr>Times New Roman</vt:lpstr>
      <vt:lpstr>Cambria</vt:lpstr>
      <vt:lpstr>Тема Office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Павлова Наталья Алексеевна</dc:creator>
  <cp:lastModifiedBy>Metod-1</cp:lastModifiedBy>
  <cp:revision>25</cp:revision>
  <dcterms:created xsi:type="dcterms:W3CDTF">2017-09-29T08:48:00Z</dcterms:created>
  <dcterms:modified xsi:type="dcterms:W3CDTF">2023-12-01T07:11:11Z</dcterms:modified>
</cp:coreProperties>
</file>